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29"/>
  </p:notesMasterIdLst>
  <p:sldIdLst>
    <p:sldId id="346" r:id="rId3"/>
    <p:sldId id="624" r:id="rId4"/>
    <p:sldId id="621" r:id="rId5"/>
    <p:sldId id="622" r:id="rId6"/>
    <p:sldId id="616" r:id="rId7"/>
    <p:sldId id="627" r:id="rId8"/>
    <p:sldId id="618" r:id="rId9"/>
    <p:sldId id="617" r:id="rId10"/>
    <p:sldId id="625" r:id="rId11"/>
    <p:sldId id="629" r:id="rId12"/>
    <p:sldId id="630" r:id="rId13"/>
    <p:sldId id="633" r:id="rId14"/>
    <p:sldId id="631" r:id="rId15"/>
    <p:sldId id="634" r:id="rId16"/>
    <p:sldId id="626" r:id="rId17"/>
    <p:sldId id="635" r:id="rId18"/>
    <p:sldId id="636" r:id="rId19"/>
    <p:sldId id="628" r:id="rId20"/>
    <p:sldId id="637" r:id="rId21"/>
    <p:sldId id="620" r:id="rId22"/>
    <p:sldId id="619" r:id="rId23"/>
    <p:sldId id="640" r:id="rId24"/>
    <p:sldId id="639" r:id="rId25"/>
    <p:sldId id="638" r:id="rId26"/>
    <p:sldId id="623" r:id="rId27"/>
    <p:sldId id="484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C38A"/>
    <a:srgbClr val="00AAC8"/>
    <a:srgbClr val="8FC797"/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79607" autoAdjust="0"/>
  </p:normalViewPr>
  <p:slideViewPr>
    <p:cSldViewPr snapToGrid="0" snapToObjects="1">
      <p:cViewPr varScale="1">
        <p:scale>
          <a:sx n="92" d="100"/>
          <a:sy n="92" d="100"/>
        </p:scale>
        <p:origin x="658" y="7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3-4-2018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http://slideplayer.com/slide/7452489/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43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http://slideplayer.com/slide/7452489/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84458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1025F9C-839B-4F86-90ED-1981AE5A2196}" type="slidenum">
              <a:rPr lang="en-US" altLang="nl-NL"/>
              <a:pPr/>
              <a:t>12</a:t>
            </a:fld>
            <a:endParaRPr lang="en-US" altLang="nl-NL"/>
          </a:p>
        </p:txBody>
      </p:sp>
      <p:sp>
        <p:nvSpPr>
          <p:cNvPr id="1425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25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308964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FDB7F0F-31D6-48B0-91B8-4B7816A5F8BD}" type="slidenum">
              <a:rPr lang="en-US" altLang="nl-NL"/>
              <a:pPr/>
              <a:t>14</a:t>
            </a:fld>
            <a:endParaRPr lang="en-US" altLang="nl-NL"/>
          </a:p>
        </p:txBody>
      </p:sp>
      <p:sp>
        <p:nvSpPr>
          <p:cNvPr id="136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nl-NL" altLang="nl-NL"/>
          </a:p>
        </p:txBody>
      </p:sp>
    </p:spTree>
    <p:extLst>
      <p:ext uri="{BB962C8B-B14F-4D97-AF65-F5344CB8AC3E}">
        <p14:creationId xmlns:p14="http://schemas.microsoft.com/office/powerpoint/2010/main" val="4179848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https://spring.io/blog/2018/03/01/spring-boot-2-0-goes-ga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889200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03-Apr-18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Spring Boot 101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03-Apr-18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03-Apr-18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03-Apr-18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03-Apr-18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050" smtClean="0"/>
              <a:t>Xxxx</a:t>
            </a:r>
          </a:p>
          <a:p>
            <a:pPr lvl="2"/>
            <a:r>
              <a:rPr lang="nl-NL" sz="1050" smtClean="0"/>
              <a:t>Xxx</a:t>
            </a:r>
          </a:p>
          <a:p>
            <a:pPr lvl="3"/>
            <a:r>
              <a:rPr lang="nl-NL" sz="105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0076711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228601"/>
            <a:ext cx="7162800" cy="68579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100" cap="all" baseline="0"/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524000" y="971550"/>
            <a:ext cx="7162800" cy="36576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500" b="1"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nl-NL" dirty="0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524000" y="4800600"/>
            <a:ext cx="1066800" cy="273844"/>
          </a:xfrm>
          <a:prstGeom prst="rect">
            <a:avLst/>
          </a:prstGeom>
        </p:spPr>
        <p:txBody>
          <a:bodyPr/>
          <a:lstStyle/>
          <a:p>
            <a:fld id="{1147BC30-C395-42F0-B068-B3A3D826EC18}" type="datetimeFigureOut">
              <a:rPr lang="en-US" smtClean="0"/>
              <a:pPr/>
              <a:t>03-Apr-18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90800" y="4800600"/>
            <a:ext cx="586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1007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859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1639491"/>
            <a:ext cx="7162801" cy="1021556"/>
          </a:xfrm>
          <a:prstGeom prst="rect">
            <a:avLst/>
          </a:prstGeom>
        </p:spPr>
        <p:txBody>
          <a:bodyPr anchor="t"/>
          <a:lstStyle>
            <a:lvl1pPr algn="l">
              <a:defRPr sz="2100" b="1" cap="all">
                <a:solidFill>
                  <a:srgbClr val="FF0000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1523999" y="514351"/>
            <a:ext cx="7162801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>
          <a:xfrm>
            <a:off x="1524000" y="4800600"/>
            <a:ext cx="1066800" cy="273844"/>
          </a:xfrm>
          <a:prstGeom prst="rect">
            <a:avLst/>
          </a:prstGeom>
        </p:spPr>
        <p:txBody>
          <a:bodyPr/>
          <a:lstStyle/>
          <a:p>
            <a:fld id="{1147BC30-C395-42F0-B068-B3A3D826EC18}" type="datetimeFigureOut">
              <a:rPr lang="en-US" smtClean="0"/>
              <a:pPr/>
              <a:t>03-Apr-18</a:t>
            </a:fld>
            <a:endParaRPr lang="en-US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2590800" y="4800600"/>
            <a:ext cx="58674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98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3417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03-Apr-18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03-Apr-18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03-Apr-18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03-Apr-18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03-Apr-18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03-Apr-18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03-Apr-18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Spring Boot 101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7.xml"/><Relationship Id="rId50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75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5.xml"/><Relationship Id="rId53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78.xml"/><Relationship Id="rId5" Type="http://schemas.openxmlformats.org/officeDocument/2006/relationships/slideLayout" Target="../slideLayouts/slideLayout25.xml"/><Relationship Id="rId61" Type="http://schemas.openxmlformats.org/officeDocument/2006/relationships/slideLayout" Target="../slideLayouts/slideLayout81.xml"/><Relationship Id="rId19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76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71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6.xml"/><Relationship Id="rId59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61.xml"/><Relationship Id="rId54" Type="http://schemas.openxmlformats.org/officeDocument/2006/relationships/slideLayout" Target="../slideLayouts/slideLayout74.xml"/><Relationship Id="rId6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49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72.xml"/><Relationship Id="rId60" Type="http://schemas.openxmlformats.org/officeDocument/2006/relationships/slideLayout" Target="../slideLayouts/slideLayout80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4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03-Apr-18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756" r:id="rId16"/>
    <p:sldLayoutId id="2147483757" r:id="rId17"/>
    <p:sldLayoutId id="2147483758" r:id="rId18"/>
    <p:sldLayoutId id="2147483759" r:id="rId19"/>
    <p:sldLayoutId id="2147483760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32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hyperlink" Target="https://start.spring.io/" TargetMode="External"/><Relationship Id="rId7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ring-projects/spring-boot/compare/6643ec37130ad589b03d747aa6171fc5e8652e08...7d7cf6aa35b872596b6dd2078dc3682e41e25a2a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jpeg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5.png"/><Relationship Id="rId7" Type="http://schemas.openxmlformats.org/officeDocument/2006/relationships/image" Target="../media/image6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10" Type="http://schemas.openxmlformats.org/officeDocument/2006/relationships/image" Target="../media/image67.jpeg"/><Relationship Id="rId4" Type="http://schemas.openxmlformats.org/officeDocument/2006/relationships/image" Target="../media/image61.png"/><Relationship Id="rId9" Type="http://schemas.openxmlformats.org/officeDocument/2006/relationships/image" Target="../media/image66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Overview and History and Spring &amp; </a:t>
            </a:r>
            <a:r>
              <a:rPr lang="en-US" b="0" dirty="0" err="1" smtClean="0"/>
              <a:t>SpringBoot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en-US" sz="2800" b="0" dirty="0" smtClean="0">
                <a:solidFill>
                  <a:srgbClr val="FF0000"/>
                </a:solidFill>
              </a:rPr>
              <a:t>AMIS </a:t>
            </a:r>
            <a:r>
              <a:rPr lang="en-US" sz="2800" b="0" dirty="0" err="1" smtClean="0">
                <a:solidFill>
                  <a:srgbClr val="FF0000"/>
                </a:solidFill>
              </a:rPr>
              <a:t>SpringBoot</a:t>
            </a:r>
            <a:r>
              <a:rPr lang="en-US" sz="2800" b="0" dirty="0" smtClean="0">
                <a:solidFill>
                  <a:srgbClr val="FF0000"/>
                </a:solidFill>
              </a:rPr>
              <a:t> 101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April </a:t>
            </a:r>
            <a:r>
              <a:rPr lang="en-US" sz="1300" dirty="0" smtClean="0"/>
              <a:t>2018</a:t>
            </a:r>
            <a:endParaRPr lang="nl-NL" sz="1300" dirty="0" err="1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537" y="2282829"/>
            <a:ext cx="1226926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</a:t>
            </a:r>
            <a:r>
              <a:rPr lang="en-US" dirty="0"/>
              <a:t>over configuration</a:t>
            </a:r>
          </a:p>
          <a:p>
            <a:r>
              <a:rPr lang="en-US" dirty="0"/>
              <a:t>Open for extension, closed for modification</a:t>
            </a:r>
          </a:p>
          <a:p>
            <a:r>
              <a:rPr lang="en-US" dirty="0"/>
              <a:t>Inversion of Control</a:t>
            </a:r>
            <a:r>
              <a:rPr lang="nl-NL" dirty="0"/>
              <a:t>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en-US" dirty="0" smtClean="0"/>
              <a:t>Bean Factory</a:t>
            </a:r>
          </a:p>
          <a:p>
            <a:pPr lvl="1"/>
            <a:r>
              <a:rPr lang="en-US" dirty="0" smtClean="0"/>
              <a:t>Class plus </a:t>
            </a:r>
            <a:r>
              <a:rPr lang="en-US" dirty="0" err="1" smtClean="0"/>
              <a:t>Config</a:t>
            </a:r>
            <a:r>
              <a:rPr lang="en-US" dirty="0" smtClean="0"/>
              <a:t> Settings &amp; Bean References = Spring Bean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1138844" y="2660073"/>
            <a:ext cx="1321723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Class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881149" y="3783633"/>
            <a:ext cx="1579417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  <a:r>
              <a:rPr lang="en-US" dirty="0" smtClean="0"/>
              <a:t>ean-config.xml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>
          <a:xfrm rot="2250917">
            <a:off x="2613401" y="3017520"/>
            <a:ext cx="532015" cy="399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ight Arrow 9"/>
          <p:cNvSpPr/>
          <p:nvPr/>
        </p:nvSpPr>
        <p:spPr>
          <a:xfrm rot="20384078">
            <a:off x="2617371" y="3774632"/>
            <a:ext cx="532015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2" name="Right Arrow 11"/>
          <p:cNvSpPr/>
          <p:nvPr/>
        </p:nvSpPr>
        <p:spPr>
          <a:xfrm>
            <a:off x="5113776" y="3192285"/>
            <a:ext cx="991747" cy="689956"/>
          </a:xfrm>
          <a:prstGeom prst="rightArrow">
            <a:avLst/>
          </a:prstGeom>
          <a:gradFill>
            <a:gsLst>
              <a:gs pos="0">
                <a:srgbClr val="00AAC8"/>
              </a:gs>
              <a:gs pos="29000">
                <a:schemeClr val="accent1">
                  <a:lumMod val="45000"/>
                  <a:lumOff val="55000"/>
                </a:schemeClr>
              </a:gs>
              <a:gs pos="77000">
                <a:srgbClr val="80C38A"/>
              </a:gs>
              <a:gs pos="100000">
                <a:srgbClr val="8FC797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" descr="Image result for factor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03" y="2615241"/>
            <a:ext cx="1715108" cy="17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/>
          <p:cNvSpPr txBox="1"/>
          <p:nvPr/>
        </p:nvSpPr>
        <p:spPr>
          <a:xfrm>
            <a:off x="3413778" y="4314500"/>
            <a:ext cx="16895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Spring Bean Container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3371520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</a:t>
            </a:r>
            <a:r>
              <a:rPr lang="en-US" dirty="0"/>
              <a:t>over configuration</a:t>
            </a:r>
          </a:p>
          <a:p>
            <a:r>
              <a:rPr lang="en-US" dirty="0"/>
              <a:t>Open for extension, closed for modification</a:t>
            </a:r>
          </a:p>
          <a:p>
            <a:r>
              <a:rPr lang="en-US" dirty="0"/>
              <a:t>Inversion of Control</a:t>
            </a:r>
            <a:r>
              <a:rPr lang="nl-NL" dirty="0"/>
              <a:t> </a:t>
            </a:r>
            <a:r>
              <a:rPr lang="nl-NL" dirty="0" err="1"/>
              <a:t>aka</a:t>
            </a:r>
            <a:r>
              <a:rPr lang="nl-NL" dirty="0"/>
              <a:t> </a:t>
            </a:r>
            <a:r>
              <a:rPr lang="nl-NL" dirty="0" err="1"/>
              <a:t>Dependency</a:t>
            </a:r>
            <a:r>
              <a:rPr lang="nl-NL" dirty="0"/>
              <a:t> </a:t>
            </a:r>
            <a:r>
              <a:rPr lang="nl-NL" dirty="0" err="1"/>
              <a:t>Injection</a:t>
            </a:r>
            <a:endParaRPr lang="nl-NL" dirty="0"/>
          </a:p>
          <a:p>
            <a:r>
              <a:rPr lang="en-US" dirty="0" smtClean="0"/>
              <a:t>Bean Factory</a:t>
            </a:r>
          </a:p>
          <a:p>
            <a:pPr lvl="1"/>
            <a:r>
              <a:rPr lang="en-US" dirty="0" smtClean="0"/>
              <a:t>Class plus </a:t>
            </a:r>
            <a:r>
              <a:rPr lang="en-US" dirty="0" err="1" smtClean="0"/>
              <a:t>Config</a:t>
            </a:r>
            <a:r>
              <a:rPr lang="en-US" dirty="0" smtClean="0"/>
              <a:t> Settings &amp; Bean References = Spring Bean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8194" name="Picture 2" descr="Image result for factory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803" y="2615241"/>
            <a:ext cx="1715108" cy="171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1138844" y="2660073"/>
            <a:ext cx="1321723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Class</a:t>
            </a:r>
            <a:endParaRPr lang="nl-NL" dirty="0"/>
          </a:p>
        </p:txBody>
      </p:sp>
      <p:sp>
        <p:nvSpPr>
          <p:cNvPr id="8" name="Rounded Rectangle 7"/>
          <p:cNvSpPr/>
          <p:nvPr/>
        </p:nvSpPr>
        <p:spPr>
          <a:xfrm>
            <a:off x="881149" y="3783633"/>
            <a:ext cx="1579417" cy="55695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Annotations</a:t>
            </a:r>
            <a:endParaRPr lang="nl-NL" dirty="0"/>
          </a:p>
        </p:txBody>
      </p:sp>
      <p:sp>
        <p:nvSpPr>
          <p:cNvPr id="7" name="Right Arrow 6"/>
          <p:cNvSpPr/>
          <p:nvPr/>
        </p:nvSpPr>
        <p:spPr>
          <a:xfrm rot="2250917">
            <a:off x="2613401" y="3084024"/>
            <a:ext cx="532015" cy="3990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Right Arrow 9"/>
          <p:cNvSpPr/>
          <p:nvPr/>
        </p:nvSpPr>
        <p:spPr>
          <a:xfrm rot="20384078">
            <a:off x="2617371" y="3841136"/>
            <a:ext cx="532015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TextBox 8"/>
          <p:cNvSpPr txBox="1"/>
          <p:nvPr/>
        </p:nvSpPr>
        <p:spPr>
          <a:xfrm>
            <a:off x="3413778" y="4314500"/>
            <a:ext cx="16895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Spring Bean Container</a:t>
            </a:r>
            <a:endParaRPr lang="nl-NL" sz="1300" dirty="0" err="1" smtClean="0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2" name="Right Arrow 11"/>
          <p:cNvSpPr/>
          <p:nvPr/>
        </p:nvSpPr>
        <p:spPr>
          <a:xfrm>
            <a:off x="5113776" y="3258789"/>
            <a:ext cx="991747" cy="689956"/>
          </a:xfrm>
          <a:prstGeom prst="rightArrow">
            <a:avLst/>
          </a:prstGeom>
          <a:gradFill>
            <a:gsLst>
              <a:gs pos="0">
                <a:srgbClr val="00AAC8"/>
              </a:gs>
              <a:gs pos="29000">
                <a:schemeClr val="accent1">
                  <a:lumMod val="45000"/>
                  <a:lumOff val="55000"/>
                </a:schemeClr>
              </a:gs>
              <a:gs pos="77000">
                <a:srgbClr val="80C38A"/>
              </a:gs>
              <a:gs pos="100000">
                <a:srgbClr val="8FC797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213659" y="4591048"/>
            <a:ext cx="1858010" cy="332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“</a:t>
            </a:r>
            <a:r>
              <a:rPr lang="en-US" dirty="0" err="1" smtClean="0"/>
              <a:t>config</a:t>
            </a:r>
            <a:r>
              <a:rPr lang="en-US" dirty="0" smtClean="0"/>
              <a:t>”.properties</a:t>
            </a:r>
            <a:endParaRPr lang="nl-NL" dirty="0"/>
          </a:p>
        </p:txBody>
      </p:sp>
      <p:sp>
        <p:nvSpPr>
          <p:cNvPr id="24" name="Right Arrow 23"/>
          <p:cNvSpPr/>
          <p:nvPr/>
        </p:nvSpPr>
        <p:spPr>
          <a:xfrm rot="18570543">
            <a:off x="3034104" y="4260373"/>
            <a:ext cx="363238" cy="456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601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2100"/>
              <a:t>Template Pattern</a:t>
            </a:r>
          </a:p>
        </p:txBody>
      </p:sp>
      <p:sp>
        <p:nvSpPr>
          <p:cNvPr id="1416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nl-NL" dirty="0" smtClean="0"/>
              <a:t>Operations </a:t>
            </a:r>
            <a:r>
              <a:rPr lang="en-US" altLang="nl-NL" dirty="0"/>
              <a:t>largely follows a standard algorithm</a:t>
            </a:r>
          </a:p>
          <a:p>
            <a:r>
              <a:rPr lang="en-US" altLang="nl-NL" dirty="0"/>
              <a:t>At certain steps, specialization or customization is required</a:t>
            </a:r>
          </a:p>
          <a:p>
            <a:r>
              <a:rPr lang="en-US" altLang="nl-NL" dirty="0"/>
              <a:t>Several implementations</a:t>
            </a:r>
          </a:p>
          <a:p>
            <a:pPr lvl="1"/>
            <a:r>
              <a:rPr lang="en-US" altLang="nl-NL" dirty="0"/>
              <a:t>Abstract ‘hook’ methods that sub-class may override</a:t>
            </a:r>
          </a:p>
          <a:p>
            <a:pPr lvl="1"/>
            <a:r>
              <a:rPr lang="en-US" altLang="nl-NL" dirty="0"/>
              <a:t>Parametrize </a:t>
            </a:r>
            <a:r>
              <a:rPr lang="en-US" altLang="nl-NL" dirty="0" err="1"/>
              <a:t>behaviour</a:t>
            </a:r>
            <a:r>
              <a:rPr lang="en-US" altLang="nl-NL" dirty="0"/>
              <a:t> and have invoker provide the details</a:t>
            </a:r>
          </a:p>
          <a:p>
            <a:pPr lvl="2"/>
            <a:r>
              <a:rPr lang="en-US" altLang="nl-NL" dirty="0"/>
              <a:t>Such as the SQL Query</a:t>
            </a:r>
          </a:p>
          <a:p>
            <a:r>
              <a:rPr lang="en-US" altLang="nl-NL" dirty="0" smtClean="0"/>
              <a:t>For example: Spring </a:t>
            </a:r>
            <a:r>
              <a:rPr lang="en-US" altLang="nl-NL" dirty="0"/>
              <a:t>JDBC Templates</a:t>
            </a:r>
          </a:p>
          <a:p>
            <a:pPr lvl="1"/>
            <a:r>
              <a:rPr lang="en-US" altLang="nl-NL" dirty="0"/>
              <a:t>Implement all JDBC wiring</a:t>
            </a:r>
          </a:p>
          <a:p>
            <a:pPr lvl="1"/>
            <a:r>
              <a:rPr lang="en-US" altLang="nl-NL" dirty="0"/>
              <a:t>Parametrize the query and the result-handling</a:t>
            </a:r>
          </a:p>
        </p:txBody>
      </p:sp>
    </p:spTree>
    <p:extLst>
      <p:ext uri="{BB962C8B-B14F-4D97-AF65-F5344CB8AC3E}">
        <p14:creationId xmlns:p14="http://schemas.microsoft.com/office/powerpoint/2010/main" val="42696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dirty="0" smtClean="0"/>
              <a:t>(2005</a:t>
            </a:r>
            <a:r>
              <a:rPr lang="en-US" altLang="nl-NL" dirty="0" smtClean="0">
                <a:sym typeface="Wingdings" panose="05000000000000000000" pitchFamily="2" charset="2"/>
              </a:rPr>
              <a:t>:) </a:t>
            </a:r>
            <a:r>
              <a:rPr lang="en-US" altLang="nl-NL" dirty="0" smtClean="0"/>
              <a:t>Spring’s </a:t>
            </a:r>
            <a:r>
              <a:rPr lang="en-US" altLang="nl-NL" dirty="0"/>
              <a:t>recommended </a:t>
            </a:r>
            <a:br>
              <a:rPr lang="en-US" altLang="nl-NL" dirty="0"/>
            </a:br>
            <a:r>
              <a:rPr lang="en-US" altLang="nl-NL" dirty="0"/>
              <a:t>Application Guidelines and Architecture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altLang="nl-NL" dirty="0"/>
              <a:t>Program against interfaces</a:t>
            </a:r>
          </a:p>
          <a:p>
            <a:pPr lvl="1"/>
            <a:r>
              <a:rPr lang="en-US" altLang="nl-NL" dirty="0"/>
              <a:t>For example Service Interface, DAO Interfaces</a:t>
            </a:r>
          </a:p>
          <a:p>
            <a:pPr lvl="1"/>
            <a:r>
              <a:rPr lang="en-US" altLang="nl-NL" dirty="0"/>
              <a:t>Typically no interfaces for Domain Classes</a:t>
            </a:r>
          </a:p>
          <a:p>
            <a:r>
              <a:rPr lang="en-US" altLang="nl-NL" dirty="0"/>
              <a:t>No configuration “plumbing” in your classes</a:t>
            </a:r>
          </a:p>
          <a:p>
            <a:pPr lvl="1"/>
            <a:r>
              <a:rPr lang="en-US" altLang="nl-NL" dirty="0"/>
              <a:t>Have configuration details injected</a:t>
            </a:r>
          </a:p>
          <a:p>
            <a:r>
              <a:rPr lang="en-US" altLang="nl-NL" dirty="0"/>
              <a:t>Domain Classes are used through all tiers</a:t>
            </a:r>
          </a:p>
          <a:p>
            <a:pPr lvl="1"/>
            <a:r>
              <a:rPr lang="en-US" altLang="nl-NL" dirty="0"/>
              <a:t>No Struts </a:t>
            </a:r>
            <a:r>
              <a:rPr lang="en-US" altLang="nl-NL" dirty="0" err="1"/>
              <a:t>ActionForms</a:t>
            </a:r>
            <a:r>
              <a:rPr lang="en-US" altLang="nl-NL" dirty="0"/>
              <a:t> to wrap domain classes</a:t>
            </a:r>
          </a:p>
          <a:p>
            <a:pPr lvl="1"/>
            <a:r>
              <a:rPr lang="en-US" altLang="nl-NL" dirty="0"/>
              <a:t>Controllers use Business Service methods to create or manipulate Domain </a:t>
            </a:r>
            <a:r>
              <a:rPr lang="en-US" altLang="nl-NL" dirty="0" smtClean="0"/>
              <a:t>Objects</a:t>
            </a:r>
          </a:p>
          <a:p>
            <a:pPr lvl="1"/>
            <a:r>
              <a:rPr lang="en-US" altLang="nl-NL" dirty="0" smtClean="0"/>
              <a:t>[No DTOs]</a:t>
            </a:r>
            <a:endParaRPr lang="en-US" altLang="nl-NL" dirty="0"/>
          </a:p>
          <a:p>
            <a:r>
              <a:rPr lang="en-US" altLang="nl-NL" dirty="0"/>
              <a:t>Practice “Test driven development</a:t>
            </a:r>
            <a:r>
              <a:rPr lang="en-US" altLang="nl-NL" dirty="0" smtClean="0"/>
              <a:t>” (using Mock dependency injection by Spring during testing) </a:t>
            </a:r>
          </a:p>
          <a:p>
            <a:pPr lvl="1"/>
            <a:r>
              <a:rPr lang="en-US" altLang="nl-NL" sz="1100" dirty="0"/>
              <a:t>Agile Software Engineering methods, such as XP</a:t>
            </a:r>
          </a:p>
          <a:p>
            <a:pPr lvl="1"/>
            <a:r>
              <a:rPr lang="en-US" altLang="nl-NL" sz="1100" dirty="0"/>
              <a:t>First design and develop a test based on interfaces</a:t>
            </a:r>
          </a:p>
          <a:p>
            <a:pPr lvl="2"/>
            <a:r>
              <a:rPr lang="en-US" altLang="nl-NL" sz="1100" dirty="0"/>
              <a:t>Before implementing the interfaces</a:t>
            </a:r>
          </a:p>
          <a:p>
            <a:pPr lvl="2"/>
            <a:r>
              <a:rPr lang="en-US" altLang="nl-NL" sz="1100" dirty="0"/>
              <a:t>Before starting to resolve a bug</a:t>
            </a:r>
          </a:p>
          <a:p>
            <a:pPr lvl="1"/>
            <a:r>
              <a:rPr lang="en-US" altLang="nl-NL" sz="1100" dirty="0"/>
              <a:t>Automated Unit Testing for every class in the application</a:t>
            </a:r>
          </a:p>
          <a:p>
            <a:endParaRPr lang="en-US" altLang="nl-NL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688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80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nl-NL" sz="2100"/>
              <a:t>Spring’s recommended architecture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356805" name="AutoShape 5"/>
          <p:cNvSpPr>
            <a:spLocks noChangeArrowheads="1"/>
          </p:cNvSpPr>
          <p:nvPr/>
        </p:nvSpPr>
        <p:spPr bwMode="auto">
          <a:xfrm>
            <a:off x="3028950" y="4286250"/>
            <a:ext cx="3028950" cy="742950"/>
          </a:xfrm>
          <a:prstGeom prst="can">
            <a:avLst>
              <a:gd name="adj" fmla="val 25000"/>
            </a:avLst>
          </a:prstGeom>
          <a:solidFill>
            <a:srgbClr val="CE7B00"/>
          </a:solidFill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RDBMS</a:t>
            </a:r>
          </a:p>
        </p:txBody>
      </p:sp>
      <p:sp>
        <p:nvSpPr>
          <p:cNvPr id="1356807" name="Line 7"/>
          <p:cNvSpPr>
            <a:spLocks noChangeShapeType="1"/>
          </p:cNvSpPr>
          <p:nvPr/>
        </p:nvSpPr>
        <p:spPr bwMode="auto">
          <a:xfrm>
            <a:off x="1371600" y="417195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08" name="Line 8"/>
          <p:cNvSpPr>
            <a:spLocks noChangeShapeType="1"/>
          </p:cNvSpPr>
          <p:nvPr/>
        </p:nvSpPr>
        <p:spPr bwMode="auto">
          <a:xfrm>
            <a:off x="1371600" y="194310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09" name="Line 9"/>
          <p:cNvSpPr>
            <a:spLocks noChangeShapeType="1"/>
          </p:cNvSpPr>
          <p:nvPr/>
        </p:nvSpPr>
        <p:spPr bwMode="auto">
          <a:xfrm>
            <a:off x="1371600" y="800100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10" name="Text Box 10"/>
          <p:cNvSpPr txBox="1">
            <a:spLocks noChangeArrowheads="1"/>
          </p:cNvSpPr>
          <p:nvPr/>
        </p:nvSpPr>
        <p:spPr bwMode="auto">
          <a:xfrm>
            <a:off x="1314451" y="742951"/>
            <a:ext cx="1298593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Presentation Tier</a:t>
            </a:r>
          </a:p>
        </p:txBody>
      </p:sp>
      <p:sp>
        <p:nvSpPr>
          <p:cNvPr id="1356811" name="Text Box 11"/>
          <p:cNvSpPr txBox="1">
            <a:spLocks noChangeArrowheads="1"/>
          </p:cNvSpPr>
          <p:nvPr/>
        </p:nvSpPr>
        <p:spPr bwMode="auto">
          <a:xfrm>
            <a:off x="1314451" y="1885951"/>
            <a:ext cx="1059745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Business Tier</a:t>
            </a:r>
          </a:p>
        </p:txBody>
      </p:sp>
      <p:sp>
        <p:nvSpPr>
          <p:cNvPr id="1356812" name="Line 12"/>
          <p:cNvSpPr>
            <a:spLocks noChangeShapeType="1"/>
          </p:cNvSpPr>
          <p:nvPr/>
        </p:nvSpPr>
        <p:spPr bwMode="auto">
          <a:xfrm>
            <a:off x="1371600" y="2719388"/>
            <a:ext cx="6057900" cy="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13" name="Text Box 13"/>
          <p:cNvSpPr txBox="1">
            <a:spLocks noChangeArrowheads="1"/>
          </p:cNvSpPr>
          <p:nvPr/>
        </p:nvSpPr>
        <p:spPr bwMode="auto">
          <a:xfrm>
            <a:off x="1314450" y="2662238"/>
            <a:ext cx="761586" cy="253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200"/>
              <a:t>Data Tier</a:t>
            </a:r>
          </a:p>
        </p:txBody>
      </p:sp>
      <p:sp>
        <p:nvSpPr>
          <p:cNvPr id="1356814" name="Rectangle 14"/>
          <p:cNvSpPr>
            <a:spLocks noChangeArrowheads="1"/>
          </p:cNvSpPr>
          <p:nvPr/>
        </p:nvSpPr>
        <p:spPr bwMode="auto">
          <a:xfrm>
            <a:off x="3200400" y="20574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Business Services Layer</a:t>
            </a:r>
          </a:p>
          <a:p>
            <a:pPr algn="ctr"/>
            <a:r>
              <a:rPr lang="en-US" altLang="nl-NL" sz="1050"/>
              <a:t>Interfaces and Container Managed </a:t>
            </a:r>
            <a:br>
              <a:rPr lang="en-US" altLang="nl-NL" sz="1050"/>
            </a:br>
            <a:r>
              <a:rPr lang="en-US" altLang="nl-NL" sz="1050"/>
              <a:t>Implementations</a:t>
            </a:r>
          </a:p>
        </p:txBody>
      </p:sp>
      <p:sp>
        <p:nvSpPr>
          <p:cNvPr id="1356815" name="Rectangle 15"/>
          <p:cNvSpPr>
            <a:spLocks noChangeArrowheads="1"/>
          </p:cNvSpPr>
          <p:nvPr/>
        </p:nvSpPr>
        <p:spPr bwMode="auto">
          <a:xfrm>
            <a:off x="2343150" y="27432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DAO Interface Layer</a:t>
            </a:r>
          </a:p>
          <a:p>
            <a:pPr algn="ctr"/>
            <a:r>
              <a:rPr lang="en-US" altLang="nl-NL" sz="1050"/>
              <a:t>Interfaces, independent of </a:t>
            </a:r>
            <a:br>
              <a:rPr lang="en-US" altLang="nl-NL" sz="1050"/>
            </a:br>
            <a:r>
              <a:rPr lang="en-US" altLang="nl-NL" sz="1050"/>
              <a:t>implementing DAO Technology</a:t>
            </a:r>
          </a:p>
        </p:txBody>
      </p:sp>
      <p:sp>
        <p:nvSpPr>
          <p:cNvPr id="1356816" name="Rectangle 16"/>
          <p:cNvSpPr>
            <a:spLocks noChangeArrowheads="1"/>
          </p:cNvSpPr>
          <p:nvPr/>
        </p:nvSpPr>
        <p:spPr bwMode="auto">
          <a:xfrm>
            <a:off x="2343150" y="3429000"/>
            <a:ext cx="3429000" cy="3429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DAO Implementation layer</a:t>
            </a:r>
          </a:p>
          <a:p>
            <a:pPr algn="ctr"/>
            <a:r>
              <a:rPr lang="en-US" altLang="nl-NL" sz="1050"/>
              <a:t>Retrieves, saves entities using ORM tool or JDBC</a:t>
            </a:r>
          </a:p>
        </p:txBody>
      </p:sp>
      <p:sp>
        <p:nvSpPr>
          <p:cNvPr id="1356817" name="Oval 17"/>
          <p:cNvSpPr>
            <a:spLocks noChangeArrowheads="1"/>
          </p:cNvSpPr>
          <p:nvPr/>
        </p:nvSpPr>
        <p:spPr bwMode="auto">
          <a:xfrm>
            <a:off x="6629400" y="3028950"/>
            <a:ext cx="914400" cy="800100"/>
          </a:xfrm>
          <a:prstGeom prst="ellipse">
            <a:avLst/>
          </a:prstGeom>
          <a:noFill/>
          <a:ln w="9525">
            <a:solidFill>
              <a:srgbClr val="CE7B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endParaRPr lang="nl-NL" sz="1013"/>
          </a:p>
        </p:txBody>
      </p:sp>
      <p:sp>
        <p:nvSpPr>
          <p:cNvPr id="1356818" name="Text Box 18"/>
          <p:cNvSpPr txBox="1">
            <a:spLocks noChangeArrowheads="1"/>
          </p:cNvSpPr>
          <p:nvPr/>
        </p:nvSpPr>
        <p:spPr bwMode="auto">
          <a:xfrm>
            <a:off x="6625502" y="3142060"/>
            <a:ext cx="907909" cy="692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pPr algn="ctr"/>
            <a:r>
              <a:rPr lang="en-US" altLang="nl-NL"/>
              <a:t>Persistent</a:t>
            </a:r>
          </a:p>
          <a:p>
            <a:pPr algn="ctr"/>
            <a:r>
              <a:rPr lang="en-US" altLang="nl-NL"/>
              <a:t>Domain</a:t>
            </a:r>
            <a:br>
              <a:rPr lang="en-US" altLang="nl-NL"/>
            </a:br>
            <a:r>
              <a:rPr lang="en-US" altLang="nl-NL"/>
              <a:t>Objects</a:t>
            </a:r>
          </a:p>
        </p:txBody>
      </p:sp>
      <p:sp>
        <p:nvSpPr>
          <p:cNvPr id="1356819" name="AutoShape 19"/>
          <p:cNvSpPr>
            <a:spLocks noChangeArrowheads="1"/>
          </p:cNvSpPr>
          <p:nvPr/>
        </p:nvSpPr>
        <p:spPr bwMode="auto">
          <a:xfrm rot="16200000">
            <a:off x="6315075" y="2143125"/>
            <a:ext cx="1543050" cy="342900"/>
          </a:xfrm>
          <a:custGeom>
            <a:avLst/>
            <a:gdLst>
              <a:gd name="G0" fmla="+- 16200 0 0"/>
              <a:gd name="G1" fmla="+- 5400 0 0"/>
              <a:gd name="G2" fmla="+- 21600 0 5400"/>
              <a:gd name="G3" fmla="+- 10800 0 5400"/>
              <a:gd name="G4" fmla="+- 21600 0 16200"/>
              <a:gd name="G5" fmla="*/ G4 G3 10800"/>
              <a:gd name="G6" fmla="+- 21600 0 G5"/>
              <a:gd name="T0" fmla="*/ 16200 w 21600"/>
              <a:gd name="T1" fmla="*/ 0 h 21600"/>
              <a:gd name="T2" fmla="*/ 0 w 21600"/>
              <a:gd name="T3" fmla="*/ 10800 h 21600"/>
              <a:gd name="T4" fmla="*/ 16200 w 21600"/>
              <a:gd name="T5" fmla="*/ 21600 h 21600"/>
              <a:gd name="T6" fmla="*/ 21600 w 21600"/>
              <a:gd name="T7" fmla="*/ 1080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G1 h 21600"/>
              <a:gd name="T14" fmla="*/ G6 w 21600"/>
              <a:gd name="T15" fmla="*/ G2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CE7B00"/>
          </a:solidFill>
          <a:ln w="9525">
            <a:solidFill>
              <a:srgbClr val="CE7B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endParaRPr lang="nl-NL" sz="1013"/>
          </a:p>
        </p:txBody>
      </p:sp>
      <p:sp>
        <p:nvSpPr>
          <p:cNvPr id="1356820" name="Rectangle 20"/>
          <p:cNvSpPr>
            <a:spLocks noChangeArrowheads="1"/>
          </p:cNvSpPr>
          <p:nvPr/>
        </p:nvSpPr>
        <p:spPr bwMode="auto">
          <a:xfrm>
            <a:off x="2857500" y="3886200"/>
            <a:ext cx="1828800" cy="1714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/>
              <a:t>O/R Mapping Layer</a:t>
            </a:r>
            <a:endParaRPr lang="en-US" altLang="nl-NL" sz="900"/>
          </a:p>
        </p:txBody>
      </p:sp>
      <p:sp>
        <p:nvSpPr>
          <p:cNvPr id="1356821" name="AutoShape 21"/>
          <p:cNvSpPr>
            <a:spLocks noChangeArrowheads="1"/>
          </p:cNvSpPr>
          <p:nvPr/>
        </p:nvSpPr>
        <p:spPr bwMode="auto">
          <a:xfrm>
            <a:off x="3714750" y="4057650"/>
            <a:ext cx="342900" cy="457200"/>
          </a:xfrm>
          <a:prstGeom prst="upDownArrow">
            <a:avLst>
              <a:gd name="adj1" fmla="val 50000"/>
              <a:gd name="adj2" fmla="val 2666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endParaRPr lang="nl-NL" altLang="nl-NL" sz="1013"/>
          </a:p>
        </p:txBody>
      </p:sp>
      <p:sp>
        <p:nvSpPr>
          <p:cNvPr id="1356823" name="Text Box 23"/>
          <p:cNvSpPr txBox="1">
            <a:spLocks noChangeArrowheads="1"/>
          </p:cNvSpPr>
          <p:nvPr/>
        </p:nvSpPr>
        <p:spPr bwMode="auto">
          <a:xfrm rot="5400000">
            <a:off x="3640635" y="4155961"/>
            <a:ext cx="491128" cy="23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050"/>
              <a:t>JDBC</a:t>
            </a:r>
          </a:p>
        </p:txBody>
      </p:sp>
      <p:sp>
        <p:nvSpPr>
          <p:cNvPr id="1356824" name="Line 24"/>
          <p:cNvSpPr>
            <a:spLocks noChangeShapeType="1"/>
          </p:cNvSpPr>
          <p:nvPr/>
        </p:nvSpPr>
        <p:spPr bwMode="auto">
          <a:xfrm>
            <a:off x="3771900" y="37719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5" name="Line 25"/>
          <p:cNvSpPr>
            <a:spLocks noChangeShapeType="1"/>
          </p:cNvSpPr>
          <p:nvPr/>
        </p:nvSpPr>
        <p:spPr bwMode="auto">
          <a:xfrm>
            <a:off x="3771900" y="33147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6" name="Line 26"/>
          <p:cNvSpPr>
            <a:spLocks noChangeShapeType="1"/>
          </p:cNvSpPr>
          <p:nvPr/>
        </p:nvSpPr>
        <p:spPr bwMode="auto">
          <a:xfrm>
            <a:off x="3771900" y="26289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27" name="Rectangle 27"/>
          <p:cNvSpPr>
            <a:spLocks noChangeArrowheads="1"/>
          </p:cNvSpPr>
          <p:nvPr/>
        </p:nvSpPr>
        <p:spPr bwMode="auto">
          <a:xfrm>
            <a:off x="4514850" y="1257300"/>
            <a:ext cx="2228850" cy="571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Remote Service Exporters</a:t>
            </a:r>
          </a:p>
          <a:p>
            <a:pPr algn="ctr"/>
            <a:r>
              <a:rPr lang="en-US" altLang="nl-NL" sz="1050"/>
              <a:t>Using SOAP, RMI, JAX-RPC etc.</a:t>
            </a:r>
          </a:p>
        </p:txBody>
      </p:sp>
      <p:sp>
        <p:nvSpPr>
          <p:cNvPr id="1356828" name="Rectangle 28"/>
          <p:cNvSpPr>
            <a:spLocks noChangeArrowheads="1"/>
          </p:cNvSpPr>
          <p:nvPr/>
        </p:nvSpPr>
        <p:spPr bwMode="auto">
          <a:xfrm>
            <a:off x="2000250" y="1485900"/>
            <a:ext cx="22288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Web Tier Actions</a:t>
            </a:r>
          </a:p>
          <a:p>
            <a:pPr algn="ctr"/>
            <a:r>
              <a:rPr lang="en-US" altLang="nl-NL" sz="1200"/>
              <a:t>(Controllers)</a:t>
            </a:r>
          </a:p>
        </p:txBody>
      </p:sp>
      <p:sp>
        <p:nvSpPr>
          <p:cNvPr id="1356829" name="Line 29"/>
          <p:cNvSpPr>
            <a:spLocks noChangeShapeType="1"/>
          </p:cNvSpPr>
          <p:nvPr/>
        </p:nvSpPr>
        <p:spPr bwMode="auto">
          <a:xfrm>
            <a:off x="3886200" y="1828800"/>
            <a:ext cx="0" cy="2286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0" name="Line 30"/>
          <p:cNvSpPr>
            <a:spLocks noChangeShapeType="1"/>
          </p:cNvSpPr>
          <p:nvPr/>
        </p:nvSpPr>
        <p:spPr bwMode="auto">
          <a:xfrm>
            <a:off x="5029200" y="1828800"/>
            <a:ext cx="0" cy="2286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1" name="Rectangle 31"/>
          <p:cNvSpPr>
            <a:spLocks noChangeArrowheads="1"/>
          </p:cNvSpPr>
          <p:nvPr/>
        </p:nvSpPr>
        <p:spPr bwMode="auto">
          <a:xfrm>
            <a:off x="2000250" y="971550"/>
            <a:ext cx="2228850" cy="400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r>
              <a:rPr lang="en-US" altLang="nl-NL" sz="1013"/>
              <a:t>View Components</a:t>
            </a:r>
          </a:p>
          <a:p>
            <a:pPr algn="ctr"/>
            <a:r>
              <a:rPr lang="en-US" altLang="nl-NL" sz="1200"/>
              <a:t>Generate HTML or PDF</a:t>
            </a:r>
            <a:endParaRPr lang="en-US" altLang="nl-NL" sz="900"/>
          </a:p>
        </p:txBody>
      </p:sp>
      <p:sp>
        <p:nvSpPr>
          <p:cNvPr id="1356832" name="Line 32"/>
          <p:cNvSpPr>
            <a:spLocks noChangeShapeType="1"/>
          </p:cNvSpPr>
          <p:nvPr/>
        </p:nvSpPr>
        <p:spPr bwMode="auto">
          <a:xfrm>
            <a:off x="3143250" y="1371600"/>
            <a:ext cx="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3" name="Line 33"/>
          <p:cNvSpPr>
            <a:spLocks noChangeShapeType="1"/>
          </p:cNvSpPr>
          <p:nvPr/>
        </p:nvSpPr>
        <p:spPr bwMode="auto">
          <a:xfrm flipV="1">
            <a:off x="5772150" y="3486150"/>
            <a:ext cx="857250" cy="1143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4" name="Line 34"/>
          <p:cNvSpPr>
            <a:spLocks noChangeShapeType="1"/>
          </p:cNvSpPr>
          <p:nvPr/>
        </p:nvSpPr>
        <p:spPr bwMode="auto">
          <a:xfrm flipV="1">
            <a:off x="4686300" y="3657600"/>
            <a:ext cx="2000250" cy="342900"/>
          </a:xfrm>
          <a:prstGeom prst="line">
            <a:avLst/>
          </a:prstGeom>
          <a:noFill/>
          <a:ln w="9525">
            <a:solidFill>
              <a:srgbClr val="CE7B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68564" tIns="34281" rIns="68564" bIns="34281"/>
          <a:lstStyle/>
          <a:p>
            <a:endParaRPr lang="nl-NL" sz="1013"/>
          </a:p>
        </p:txBody>
      </p:sp>
      <p:sp>
        <p:nvSpPr>
          <p:cNvPr id="1356836" name="AutoShape 36"/>
          <p:cNvSpPr>
            <a:spLocks noChangeArrowheads="1"/>
          </p:cNvSpPr>
          <p:nvPr/>
        </p:nvSpPr>
        <p:spPr bwMode="auto">
          <a:xfrm>
            <a:off x="5314950" y="3873103"/>
            <a:ext cx="342900" cy="671513"/>
          </a:xfrm>
          <a:prstGeom prst="upDownArrow">
            <a:avLst>
              <a:gd name="adj1" fmla="val 50000"/>
              <a:gd name="adj2" fmla="val 39167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 anchor="ctr"/>
          <a:lstStyle/>
          <a:p>
            <a:pPr algn="ctr"/>
            <a:endParaRPr lang="nl-NL" altLang="nl-NL" sz="1013"/>
          </a:p>
        </p:txBody>
      </p:sp>
      <p:sp>
        <p:nvSpPr>
          <p:cNvPr id="1356837" name="Text Box 37"/>
          <p:cNvSpPr txBox="1">
            <a:spLocks noChangeArrowheads="1"/>
          </p:cNvSpPr>
          <p:nvPr/>
        </p:nvSpPr>
        <p:spPr bwMode="auto">
          <a:xfrm rot="5400000">
            <a:off x="5240835" y="4041661"/>
            <a:ext cx="491128" cy="23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68564" tIns="34281" rIns="68564" bIns="34281">
            <a:spAutoFit/>
          </a:bodyPr>
          <a:lstStyle/>
          <a:p>
            <a:r>
              <a:rPr lang="en-US" altLang="nl-NL" sz="1050"/>
              <a:t>JDBC</a:t>
            </a:r>
          </a:p>
        </p:txBody>
      </p:sp>
    </p:spTree>
    <p:extLst>
      <p:ext uri="{BB962C8B-B14F-4D97-AF65-F5344CB8AC3E}">
        <p14:creationId xmlns:p14="http://schemas.microsoft.com/office/powerpoint/2010/main" val="46317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6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6811" grpId="0"/>
      <p:bldP spid="1356815" grpId="0" animBg="1"/>
      <p:bldP spid="1356816" grpId="0" animBg="1"/>
      <p:bldP spid="1356820" grpId="0" animBg="1"/>
      <p:bldP spid="1356821" grpId="0" animBg="1"/>
      <p:bldP spid="1356823" grpId="0"/>
      <p:bldP spid="1356827" grpId="0" animBg="1"/>
      <p:bldP spid="1356828" grpId="0" animBg="1"/>
      <p:bldP spid="1356831" grpId="0" animBg="1"/>
      <p:bldP spid="1356836" grpId="0" animBg="1"/>
      <p:bldP spid="135683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354013"/>
            <a:ext cx="8089900" cy="443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11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History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949" y="101999"/>
            <a:ext cx="5985164" cy="4791712"/>
          </a:xfrm>
          <a:prstGeom prst="rect">
            <a:avLst/>
          </a:prstGeom>
        </p:spPr>
      </p:pic>
      <p:pic>
        <p:nvPicPr>
          <p:cNvPr id="8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9779" y="40277"/>
            <a:ext cx="579042" cy="71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2767" y="430294"/>
            <a:ext cx="2354378" cy="327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E7B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E7B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 descr="Image result for logo interface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9873" y="1174853"/>
            <a:ext cx="546597" cy="51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4" descr="Image result for spring 2.0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246" name="Picture 6" descr="Image result for spring 2.0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470" y="1567377"/>
            <a:ext cx="850265" cy="406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logo springsourc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3898" y="2177935"/>
            <a:ext cx="858065" cy="48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logo springsour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3972" y="2627802"/>
            <a:ext cx="2113173" cy="52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ttps://d1ophd2rlqbanb.cloudfront.net/2017/speakers/chromo/johnson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0313" y="3781833"/>
            <a:ext cx="592975" cy="59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Image result for j2ee logo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872" y="3291022"/>
            <a:ext cx="1014154" cy="432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171307" y="3478705"/>
            <a:ext cx="4571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6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1602636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0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History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12" name="Snagit_PPT94C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211" y="2433536"/>
            <a:ext cx="1173582" cy="784928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3354" y="288000"/>
            <a:ext cx="6442716" cy="4538749"/>
          </a:xfrm>
          <a:prstGeom prst="rect">
            <a:avLst/>
          </a:prstGeom>
        </p:spPr>
      </p:pic>
      <p:pic>
        <p:nvPicPr>
          <p:cNvPr id="13314" name="Picture 2" descr="Image result for spring 3.0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19854" r="9920" b="15284"/>
          <a:stretch/>
        </p:blipFill>
        <p:spPr bwMode="auto">
          <a:xfrm>
            <a:off x="7523541" y="79723"/>
            <a:ext cx="1512918" cy="856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pivotal spr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299" y="638440"/>
            <a:ext cx="1502055" cy="48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50443" y="3066951"/>
            <a:ext cx="675113" cy="648287"/>
          </a:xfrm>
          <a:prstGeom prst="rect">
            <a:avLst/>
          </a:prstGeom>
        </p:spPr>
      </p:pic>
      <p:pic>
        <p:nvPicPr>
          <p:cNvPr id="13" name="Picture 4" descr="Image result for spring boot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967" y="2183344"/>
            <a:ext cx="850685" cy="85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https://pbs.twimg.com/profile_images/965891595223666688/Sb53NwFS_bigger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869" y="1954459"/>
            <a:ext cx="418177" cy="418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PPTC30F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553" y="4430042"/>
            <a:ext cx="553107" cy="362752"/>
          </a:xfrm>
          <a:prstGeom prst="rect">
            <a:avLst/>
          </a:prstGeom>
        </p:spPr>
      </p:pic>
      <p:sp>
        <p:nvSpPr>
          <p:cNvPr id="17" name="AutoShape 14" descr="Image result for spring integr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8" name="Snagit_PPT668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717" y="3947841"/>
            <a:ext cx="696248" cy="477532"/>
          </a:xfrm>
          <a:prstGeom prst="rect">
            <a:avLst/>
          </a:prstGeom>
        </p:spPr>
      </p:pic>
      <p:pic>
        <p:nvPicPr>
          <p:cNvPr id="22" name="Snagit_PPT17B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211" y="4073435"/>
            <a:ext cx="533311" cy="356695"/>
          </a:xfrm>
          <a:prstGeom prst="rect">
            <a:avLst/>
          </a:prstGeom>
        </p:spPr>
      </p:pic>
      <p:pic>
        <p:nvPicPr>
          <p:cNvPr id="23" name="Picture 4" descr="Image result for spring boot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19" y="4481109"/>
            <a:ext cx="345640" cy="345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23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Framework – extends far beyond</a:t>
            </a:r>
            <a:br>
              <a:rPr lang="en-US" dirty="0" smtClean="0"/>
            </a:br>
            <a:r>
              <a:rPr lang="en-US" dirty="0" smtClean="0"/>
              <a:t>a bean container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738" y="820972"/>
            <a:ext cx="6286500" cy="40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:\Users\lucas_j\AppData\Local\Temp\SNAGHTML756a1d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559" y="28711"/>
            <a:ext cx="2446571" cy="492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27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– New Frontiers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AutoShape 2" descr="https://spring.io/img/homepage/diagram-distributed-systems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8" name="Snagit_PPTBFA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0" y="705974"/>
            <a:ext cx="5380297" cy="2769351"/>
          </a:xfrm>
          <a:prstGeom prst="rect">
            <a:avLst/>
          </a:prstGeom>
        </p:spPr>
      </p:pic>
      <p:pic>
        <p:nvPicPr>
          <p:cNvPr id="7" name="Snagit_PPT7AA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00" y="2107061"/>
            <a:ext cx="4068157" cy="2698328"/>
          </a:xfrm>
          <a:prstGeom prst="rect">
            <a:avLst/>
          </a:prstGeom>
        </p:spPr>
      </p:pic>
      <p:pic>
        <p:nvPicPr>
          <p:cNvPr id="9" name="Snagit_PPTC30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6451" y="443314"/>
            <a:ext cx="1025956" cy="672867"/>
          </a:xfrm>
          <a:prstGeom prst="rect">
            <a:avLst/>
          </a:prstGeom>
        </p:spPr>
      </p:pic>
      <p:pic>
        <p:nvPicPr>
          <p:cNvPr id="10" name="Snagit_PPT17B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594" y="1551633"/>
            <a:ext cx="1072564" cy="717364"/>
          </a:xfrm>
          <a:prstGeom prst="rect">
            <a:avLst/>
          </a:prstGeom>
        </p:spPr>
      </p:pic>
      <p:pic>
        <p:nvPicPr>
          <p:cNvPr id="11" name="Picture 2" descr="Image result for &quot;spring persistence&quot; databas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24" y="3082429"/>
            <a:ext cx="2321596" cy="177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724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nl-NL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720003" y="936000"/>
            <a:ext cx="7044084" cy="3780000"/>
          </a:xfrm>
        </p:spPr>
        <p:txBody>
          <a:bodyPr/>
          <a:lstStyle/>
          <a:p>
            <a:r>
              <a:rPr lang="nl-NL" b="1" dirty="0"/>
              <a:t>Historie van Spring (Boot</a:t>
            </a:r>
            <a:r>
              <a:rPr lang="nl-NL" b="1" dirty="0" smtClean="0"/>
              <a:t>) </a:t>
            </a:r>
            <a:r>
              <a:rPr lang="nl-NL" dirty="0" smtClean="0"/>
              <a:t>- Ontstaan </a:t>
            </a:r>
            <a:r>
              <a:rPr lang="nl-NL" dirty="0"/>
              <a:t>en veranderingen over laatste jaren; wat zijn de gedachten achter (Spring)Boot</a:t>
            </a:r>
          </a:p>
          <a:p>
            <a:r>
              <a:rPr lang="nl-NL" b="1" dirty="0" smtClean="0"/>
              <a:t>Spring </a:t>
            </a:r>
            <a:r>
              <a:rPr lang="nl-NL" b="1" dirty="0"/>
              <a:t>Boot in de </a:t>
            </a:r>
            <a:r>
              <a:rPr lang="nl-NL" b="1" dirty="0" smtClean="0"/>
              <a:t>praktijk </a:t>
            </a:r>
            <a:r>
              <a:rPr lang="nl-NL" dirty="0" smtClean="0"/>
              <a:t>- Een </a:t>
            </a:r>
            <a:r>
              <a:rPr lang="nl-NL" dirty="0"/>
              <a:t>kort overzicht van praktijkervaringen opgedaan met Spring Boot in een Docker Container omgeving</a:t>
            </a:r>
          </a:p>
          <a:p>
            <a:r>
              <a:rPr lang="nl-NL" b="1" dirty="0" smtClean="0"/>
              <a:t>Toelichting </a:t>
            </a:r>
            <a:r>
              <a:rPr lang="nl-NL" b="1" dirty="0"/>
              <a:t>van de </a:t>
            </a:r>
            <a:r>
              <a:rPr lang="nl-NL" b="1" dirty="0" smtClean="0"/>
              <a:t>Labs</a:t>
            </a:r>
            <a:r>
              <a:rPr lang="nl-NL" dirty="0" smtClean="0"/>
              <a:t> - Korte </a:t>
            </a:r>
            <a:r>
              <a:rPr lang="nl-NL" dirty="0"/>
              <a:t>omschrijving van de Labs en do’s en </a:t>
            </a:r>
            <a:r>
              <a:rPr lang="nl-NL" dirty="0" err="1" smtClean="0"/>
              <a:t>don’ts</a:t>
            </a:r>
            <a:endParaRPr lang="nl-NL" dirty="0"/>
          </a:p>
          <a:p>
            <a:r>
              <a:rPr lang="nl-NL" dirty="0"/>
              <a:t> </a:t>
            </a:r>
            <a:r>
              <a:rPr lang="nl-NL" dirty="0" smtClean="0"/>
              <a:t>17:45 </a:t>
            </a:r>
            <a:r>
              <a:rPr lang="nl-NL" dirty="0"/>
              <a:t>– 18:30    Diner</a:t>
            </a:r>
          </a:p>
          <a:p>
            <a:r>
              <a:rPr lang="nl-NL" dirty="0"/>
              <a:t> </a:t>
            </a:r>
            <a:r>
              <a:rPr lang="nl-NL" dirty="0" smtClean="0"/>
              <a:t>18:30 </a:t>
            </a:r>
            <a:r>
              <a:rPr lang="nl-NL" dirty="0"/>
              <a:t>– 21:00    Labs</a:t>
            </a:r>
          </a:p>
          <a:p>
            <a:pPr lvl="2"/>
            <a:r>
              <a:rPr lang="en-US" sz="1400" dirty="0" smtClean="0"/>
              <a:t>1 – Your First REST API in Spring Boot (&amp; Getting Started)</a:t>
            </a:r>
          </a:p>
          <a:p>
            <a:pPr lvl="2"/>
            <a:r>
              <a:rPr lang="en-US" sz="1400" dirty="0" smtClean="0"/>
              <a:t>2 &amp; 3 – Swagger API [Design First] and Swagger Hub</a:t>
            </a:r>
          </a:p>
          <a:p>
            <a:pPr lvl="2"/>
            <a:r>
              <a:rPr lang="en-US" sz="1400" dirty="0" smtClean="0"/>
              <a:t>4 – Running Spring Boot REST API in Docker</a:t>
            </a:r>
          </a:p>
          <a:p>
            <a:pPr lvl="2"/>
            <a:r>
              <a:rPr lang="en-US" sz="1400" dirty="0" smtClean="0"/>
              <a:t>5 – Testing Spring Boot REST API – unit &amp; integration test</a:t>
            </a:r>
          </a:p>
          <a:p>
            <a:pPr lvl="2"/>
            <a:r>
              <a:rPr lang="en-US" sz="1400" dirty="0" smtClean="0"/>
              <a:t>6 – REST API using JPA and PostgreSQL Database</a:t>
            </a:r>
          </a:p>
          <a:p>
            <a:pPr lvl="2"/>
            <a:r>
              <a:rPr lang="en-US" sz="1400" dirty="0" smtClean="0"/>
              <a:t>7 – SOAP </a:t>
            </a:r>
            <a:r>
              <a:rPr lang="en-US" sz="1400" dirty="0" err="1" smtClean="0"/>
              <a:t>WebService</a:t>
            </a:r>
            <a:r>
              <a:rPr lang="en-US" sz="1400" dirty="0" smtClean="0"/>
              <a:t> using Spring Boot</a:t>
            </a:r>
          </a:p>
          <a:p>
            <a:pPr lvl="2"/>
            <a:r>
              <a:rPr lang="en-US" sz="1400" dirty="0" smtClean="0"/>
              <a:t>8 – Run Spring Boot Application (Lab 1 REST API) on Oracle Application Container Cloud</a:t>
            </a:r>
            <a:endParaRPr lang="nl-NL" sz="1400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57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 Boot</a:t>
            </a:r>
            <a:r>
              <a:rPr lang="en-US" b="0" dirty="0"/>
              <a:t/>
            </a:r>
            <a:br>
              <a:rPr lang="en-US" b="0" dirty="0"/>
            </a:br>
            <a:r>
              <a:rPr lang="en-US" b="0" dirty="0"/>
              <a:t>Takes an opinionated view of building production-ready Spring applications. Spring Boot favors convention over configuration and is designed to get you up </a:t>
            </a:r>
            <a:r>
              <a:rPr lang="en-US" b="0" dirty="0" smtClean="0"/>
              <a:t/>
            </a:r>
            <a:br>
              <a:rPr lang="en-US" b="0" dirty="0" smtClean="0"/>
            </a:br>
            <a:r>
              <a:rPr lang="en-US" b="0" dirty="0" smtClean="0"/>
              <a:t>and </a:t>
            </a:r>
            <a:r>
              <a:rPr lang="en-US" b="0" dirty="0"/>
              <a:t>running as quickly as possible.</a:t>
            </a:r>
            <a:br>
              <a:rPr lang="en-US" b="0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3076" name="Picture 4" descr="Image result for spring boo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000" y="3096038"/>
            <a:ext cx="1512000" cy="15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573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/>
              <a:t>BUILD ANYTHING WITH SPRING BOOT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8157990" cy="3780000"/>
          </a:xfrm>
        </p:spPr>
        <p:txBody>
          <a:bodyPr/>
          <a:lstStyle/>
          <a:p>
            <a:r>
              <a:rPr lang="en-US" dirty="0"/>
              <a:t>Spring Boot is the starting point for building all Spring-based applications. Spring Boot is designed to get you up and running as quickly as possible, with minimal upfront </a:t>
            </a:r>
            <a:r>
              <a:rPr lang="en-US" dirty="0" smtClean="0"/>
              <a:t>configuration.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Get </a:t>
            </a:r>
            <a:r>
              <a:rPr lang="en-US" dirty="0"/>
              <a:t>started in seconds using Spring </a:t>
            </a:r>
            <a:r>
              <a:rPr lang="en-US" dirty="0" err="1"/>
              <a:t>Initializr</a:t>
            </a:r>
            <a:endParaRPr lang="en-US" dirty="0"/>
          </a:p>
          <a:p>
            <a:r>
              <a:rPr lang="en-US" dirty="0" smtClean="0"/>
              <a:t>Build </a:t>
            </a:r>
            <a:r>
              <a:rPr lang="en-US" dirty="0"/>
              <a:t>anything - REST API, </a:t>
            </a:r>
            <a:r>
              <a:rPr lang="en-US" dirty="0" err="1"/>
              <a:t>WebSocket</a:t>
            </a:r>
            <a:r>
              <a:rPr lang="en-US" dirty="0"/>
              <a:t>, Web, Streaming, Tasks, and more</a:t>
            </a:r>
          </a:p>
          <a:p>
            <a:r>
              <a:rPr lang="en-US" dirty="0" smtClean="0"/>
              <a:t>Simplified </a:t>
            </a:r>
            <a:r>
              <a:rPr lang="en-US" dirty="0"/>
              <a:t>Security</a:t>
            </a:r>
          </a:p>
          <a:p>
            <a:r>
              <a:rPr lang="en-US" dirty="0" smtClean="0"/>
              <a:t>Rich </a:t>
            </a:r>
            <a:r>
              <a:rPr lang="en-US" dirty="0"/>
              <a:t>support for SQL and NoSQL</a:t>
            </a:r>
          </a:p>
          <a:p>
            <a:r>
              <a:rPr lang="en-US" dirty="0" smtClean="0"/>
              <a:t>Embedded </a:t>
            </a:r>
            <a:r>
              <a:rPr lang="en-US" dirty="0"/>
              <a:t>runtime support - Tomcat, Jetty, and Undertow</a:t>
            </a:r>
          </a:p>
          <a:p>
            <a:r>
              <a:rPr lang="en-US" dirty="0" smtClean="0"/>
              <a:t>Developer </a:t>
            </a:r>
            <a:r>
              <a:rPr lang="en-US" dirty="0"/>
              <a:t>productivity tools such as live reload and auto restart</a:t>
            </a:r>
          </a:p>
          <a:p>
            <a:r>
              <a:rPr lang="en-US" dirty="0" smtClean="0"/>
              <a:t>Curated </a:t>
            </a:r>
            <a:r>
              <a:rPr lang="en-US" dirty="0"/>
              <a:t>dependencies that just work</a:t>
            </a:r>
          </a:p>
          <a:p>
            <a:r>
              <a:rPr lang="en-US" dirty="0" smtClean="0"/>
              <a:t>Production-ready </a:t>
            </a:r>
            <a:r>
              <a:rPr lang="en-US" dirty="0"/>
              <a:t>features such as tracing, metrics and health status</a:t>
            </a:r>
          </a:p>
          <a:p>
            <a:r>
              <a:rPr lang="en-US" dirty="0" smtClean="0"/>
              <a:t>Works </a:t>
            </a:r>
            <a:r>
              <a:rPr lang="en-US" dirty="0"/>
              <a:t>in your favorite IDE - Spring Tool </a:t>
            </a:r>
            <a:r>
              <a:rPr lang="en-US" dirty="0" smtClean="0"/>
              <a:t>Suite (on Eclipse), </a:t>
            </a:r>
            <a:r>
              <a:rPr lang="en-US" dirty="0"/>
              <a:t>IntelliJ IDEA and NetBeans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6646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Boot?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17410" name="Picture 2" descr="Image result for bootstrap baron munchause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7747" y="288000"/>
            <a:ext cx="2967665" cy="468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9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Snagit_PPT3F5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5237" y="1149454"/>
            <a:ext cx="5433531" cy="3353091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270" y="53602"/>
            <a:ext cx="8082730" cy="5058398"/>
          </a:xfrm>
          <a:prstGeom prst="rect">
            <a:avLst/>
          </a:prstGeom>
        </p:spPr>
      </p:pic>
      <p:pic>
        <p:nvPicPr>
          <p:cNvPr id="8" name="Snagit_PPT488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260727"/>
            <a:ext cx="3670866" cy="2429863"/>
          </a:xfrm>
          <a:prstGeom prst="rect">
            <a:avLst/>
          </a:prstGeom>
        </p:spPr>
      </p:pic>
      <p:pic>
        <p:nvPicPr>
          <p:cNvPr id="9" name="Snagit_PPT544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143876"/>
            <a:ext cx="3648742" cy="2386112"/>
          </a:xfrm>
          <a:prstGeom prst="rect">
            <a:avLst/>
          </a:prstGeom>
        </p:spPr>
      </p:pic>
      <p:pic>
        <p:nvPicPr>
          <p:cNvPr id="10" name="Snagit_PPT5E7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252" y="2143876"/>
            <a:ext cx="3252753" cy="2593040"/>
          </a:xfrm>
          <a:prstGeom prst="rect">
            <a:avLst/>
          </a:prstGeom>
        </p:spPr>
      </p:pic>
      <p:pic>
        <p:nvPicPr>
          <p:cNvPr id="11" name="Snagit_PPTEC9C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998" y="2260727"/>
            <a:ext cx="3917982" cy="2417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59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Boot – Release History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11061"/>
            <a:ext cx="6803015" cy="3780000"/>
          </a:xfrm>
        </p:spPr>
        <p:txBody>
          <a:bodyPr/>
          <a:lstStyle/>
          <a:p>
            <a:r>
              <a:rPr lang="en-US" dirty="0" smtClean="0"/>
              <a:t>2014</a:t>
            </a:r>
          </a:p>
          <a:p>
            <a:pPr lvl="2"/>
            <a:r>
              <a:rPr lang="en-US" dirty="0" smtClean="0"/>
              <a:t>Release 1.0 GA</a:t>
            </a:r>
          </a:p>
          <a:p>
            <a:pPr lvl="2"/>
            <a:r>
              <a:rPr lang="en-US" dirty="0" smtClean="0"/>
              <a:t>Spring </a:t>
            </a:r>
            <a:r>
              <a:rPr lang="en-US" dirty="0" err="1" smtClean="0"/>
              <a:t>io</a:t>
            </a:r>
            <a:r>
              <a:rPr lang="en-US" dirty="0" smtClean="0"/>
              <a:t> 1.0.0</a:t>
            </a:r>
          </a:p>
          <a:p>
            <a:pPr lvl="2"/>
            <a:r>
              <a:rPr lang="en-US" dirty="0" smtClean="0"/>
              <a:t>1.1</a:t>
            </a:r>
          </a:p>
          <a:p>
            <a:r>
              <a:rPr lang="en-US" dirty="0" smtClean="0"/>
              <a:t>2015</a:t>
            </a:r>
          </a:p>
          <a:p>
            <a:pPr lvl="2"/>
            <a:r>
              <a:rPr lang="en-US" dirty="0" smtClean="0"/>
              <a:t>1.2 &amp; Spring </a:t>
            </a:r>
            <a:r>
              <a:rPr lang="en-US" dirty="0" err="1" smtClean="0"/>
              <a:t>io</a:t>
            </a:r>
            <a:r>
              <a:rPr lang="en-US" dirty="0" smtClean="0"/>
              <a:t> 2.0.0 &amp; Spring Boot 1.3</a:t>
            </a:r>
          </a:p>
          <a:p>
            <a:r>
              <a:rPr lang="en-US" dirty="0" smtClean="0"/>
              <a:t>2016</a:t>
            </a:r>
          </a:p>
          <a:p>
            <a:pPr lvl="1"/>
            <a:r>
              <a:rPr lang="en-US" dirty="0" smtClean="0"/>
              <a:t> 1.4</a:t>
            </a:r>
          </a:p>
          <a:p>
            <a:r>
              <a:rPr lang="en-US" dirty="0" smtClean="0"/>
              <a:t>2017</a:t>
            </a:r>
          </a:p>
          <a:p>
            <a:pPr lvl="1"/>
            <a:r>
              <a:rPr lang="en-US" dirty="0" smtClean="0"/>
              <a:t>1.5</a:t>
            </a:r>
          </a:p>
          <a:p>
            <a:r>
              <a:rPr lang="en-US" dirty="0" smtClean="0"/>
              <a:t>2018</a:t>
            </a:r>
          </a:p>
          <a:p>
            <a:pPr lvl="1"/>
            <a:r>
              <a:rPr lang="en-US" dirty="0" smtClean="0"/>
              <a:t>Spring Boot Release 2.0 GA (March 2018) on top of Spring Framework 5.0 </a:t>
            </a:r>
          </a:p>
          <a:p>
            <a:pPr lvl="2"/>
            <a:r>
              <a:rPr lang="en-US" sz="1400" dirty="0"/>
              <a:t>17 months work and over </a:t>
            </a:r>
            <a:r>
              <a:rPr lang="en-US" sz="1400" dirty="0">
                <a:hlinkClick r:id="rId3"/>
              </a:rPr>
              <a:t>6800 commits</a:t>
            </a:r>
            <a:r>
              <a:rPr lang="en-US" sz="1400" dirty="0"/>
              <a:t> by 215 different </a:t>
            </a:r>
            <a:r>
              <a:rPr lang="en-US" sz="1400" dirty="0" smtClean="0"/>
              <a:t>individuals</a:t>
            </a:r>
          </a:p>
          <a:p>
            <a:pPr lvl="2"/>
            <a:r>
              <a:rPr lang="en-US" sz="1400" dirty="0" smtClean="0"/>
              <a:t>Java 9, reactive web programming, Cassandra, </a:t>
            </a:r>
            <a:r>
              <a:rPr lang="en-US" sz="1400" dirty="0" err="1" smtClean="0"/>
              <a:t>CouchDB</a:t>
            </a:r>
            <a:r>
              <a:rPr lang="en-US" sz="1400" dirty="0" smtClean="0"/>
              <a:t>, MongoDB, </a:t>
            </a:r>
            <a:r>
              <a:rPr lang="en-US" sz="1400" dirty="0" err="1" smtClean="0"/>
              <a:t>redis</a:t>
            </a:r>
            <a:r>
              <a:rPr lang="en-US" sz="1400" dirty="0" smtClean="0"/>
              <a:t>, Quartz, </a:t>
            </a:r>
            <a:r>
              <a:rPr lang="en-US" sz="1400" dirty="0" err="1" smtClean="0"/>
              <a:t>Netty</a:t>
            </a:r>
            <a:r>
              <a:rPr lang="en-US" sz="1400" dirty="0" smtClean="0"/>
              <a:t>, HTTP/2, Micrometer based metrics, </a:t>
            </a:r>
            <a:r>
              <a:rPr lang="en-US" sz="1400" dirty="0" err="1" smtClean="0"/>
              <a:t>Kotlin</a:t>
            </a:r>
            <a:r>
              <a:rPr lang="en-US" sz="1400" dirty="0" smtClean="0"/>
              <a:t> support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16386" name="Picture 2" descr="Image result for athe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8739" y="2653101"/>
            <a:ext cx="786599" cy="523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Image result for brussels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2" r="38961"/>
          <a:stretch/>
        </p:blipFill>
        <p:spPr bwMode="auto">
          <a:xfrm>
            <a:off x="1568739" y="3236563"/>
            <a:ext cx="847748" cy="427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Image result for cair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5916" y="4359775"/>
            <a:ext cx="706084" cy="52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6145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659" y="-1090155"/>
            <a:ext cx="4025943" cy="4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25</a:t>
            </a:fld>
            <a:endParaRPr lang="en-US"/>
          </a:p>
        </p:txBody>
      </p:sp>
      <p:pic>
        <p:nvPicPr>
          <p:cNvPr id="5128" name="Picture 8" descr="Image result for j2ee logo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509" y="1202146"/>
            <a:ext cx="3656764" cy="155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 result for jakarta ee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463" y="3415591"/>
            <a:ext cx="1524300" cy="148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3669" y="3469281"/>
            <a:ext cx="2444450" cy="137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Image result for jakarta ee logo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900" y="1982104"/>
            <a:ext cx="4367007" cy="1531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Image result for jakarta ee logo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070" y="3406242"/>
            <a:ext cx="1825924" cy="182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Image result for jakarta ee logo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16" y="3763569"/>
            <a:ext cx="1875048" cy="113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result for jakarta ee logo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64" y="2794833"/>
            <a:ext cx="1714277" cy="114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Related image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669" y="2872352"/>
            <a:ext cx="1655505" cy="912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27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131426" y="3491346"/>
            <a:ext cx="3526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Java</a:t>
            </a:r>
            <a:endParaRPr lang="nl-NL" sz="1300" dirty="0" err="1" smtClean="0"/>
          </a:p>
        </p:txBody>
      </p:sp>
      <p:pic>
        <p:nvPicPr>
          <p:cNvPr id="8" name="Picture 2" descr="Image result for j2ee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181" y="1504604"/>
            <a:ext cx="23431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9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399" y="164266"/>
            <a:ext cx="4025943" cy="402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4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131426" y="3449782"/>
            <a:ext cx="39754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J2EE</a:t>
            </a:r>
            <a:endParaRPr lang="nl-NL" sz="1300" dirty="0" err="1" smtClean="0"/>
          </a:p>
        </p:txBody>
      </p:sp>
      <p:sp>
        <p:nvSpPr>
          <p:cNvPr id="5" name="TextBox 4"/>
          <p:cNvSpPr txBox="1"/>
          <p:nvPr/>
        </p:nvSpPr>
        <p:spPr>
          <a:xfrm>
            <a:off x="4681371" y="3449782"/>
            <a:ext cx="23243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1.4</a:t>
            </a:r>
            <a:endParaRPr lang="nl-NL" sz="1300" dirty="0" err="1" smtClean="0"/>
          </a:p>
        </p:txBody>
      </p:sp>
      <p:pic>
        <p:nvPicPr>
          <p:cNvPr id="5130" name="Picture 10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2113" y="3017275"/>
            <a:ext cx="2845320" cy="185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054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Road to Spring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249" y="696054"/>
            <a:ext cx="3356976" cy="41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8021781" y="4758676"/>
            <a:ext cx="101309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October 2002</a:t>
            </a:r>
            <a:endParaRPr lang="nl-NL" sz="1300" dirty="0" err="1" smtClean="0"/>
          </a:p>
        </p:txBody>
      </p:sp>
    </p:spTree>
    <p:extLst>
      <p:ext uri="{BB962C8B-B14F-4D97-AF65-F5344CB8AC3E}">
        <p14:creationId xmlns:p14="http://schemas.microsoft.com/office/powerpoint/2010/main" val="203098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6" name="TextBox 5"/>
          <p:cNvSpPr txBox="1"/>
          <p:nvPr/>
        </p:nvSpPr>
        <p:spPr>
          <a:xfrm>
            <a:off x="1105649" y="1065513"/>
            <a:ext cx="6947415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9900" dirty="0" smtClean="0">
                <a:solidFill>
                  <a:schemeClr val="accent2">
                    <a:lumMod val="75000"/>
                  </a:schemeClr>
                </a:solidFill>
              </a:rPr>
              <a:t>POJO</a:t>
            </a:r>
            <a:endParaRPr lang="nl-NL" sz="19900" dirty="0" err="1" smtClean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37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2050" name="Picture 2" descr="Image result for rod johnson j2ee design and develop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863620"/>
            <a:ext cx="5877097" cy="4068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75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10" y="407268"/>
            <a:ext cx="6262692" cy="430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2561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Fundamentals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Power to the POJO</a:t>
            </a:r>
          </a:p>
          <a:p>
            <a:r>
              <a:rPr lang="en-US" dirty="0" smtClean="0"/>
              <a:t>Convention over configuration</a:t>
            </a:r>
          </a:p>
          <a:p>
            <a:r>
              <a:rPr lang="en-US" dirty="0" smtClean="0"/>
              <a:t>Open for extension, closed for modification</a:t>
            </a:r>
          </a:p>
          <a:p>
            <a:r>
              <a:rPr lang="en-US" dirty="0" smtClean="0"/>
              <a:t>Inversion of Control</a:t>
            </a:r>
            <a:r>
              <a:rPr lang="nl-NL" dirty="0" smtClean="0"/>
              <a:t> 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Dependency</a:t>
            </a:r>
            <a:r>
              <a:rPr lang="nl-NL" dirty="0" smtClean="0"/>
              <a:t> </a:t>
            </a:r>
            <a:r>
              <a:rPr lang="nl-NL" dirty="0" err="1" smtClean="0"/>
              <a:t>Injection</a:t>
            </a:r>
            <a:endParaRPr lang="nl-NL" dirty="0" smtClean="0"/>
          </a:p>
          <a:p>
            <a:pPr lvl="1"/>
            <a:r>
              <a:rPr lang="en-US" altLang="nl-NL" dirty="0"/>
              <a:t>Objects are more cohesive because they are no longer responsible for obtaining their own collaborators.</a:t>
            </a:r>
          </a:p>
          <a:p>
            <a:pPr lvl="1"/>
            <a:r>
              <a:rPr lang="en-US" altLang="nl-NL" dirty="0"/>
              <a:t>When used with interfaces, code is very loosely coupled.</a:t>
            </a:r>
          </a:p>
          <a:p>
            <a:endParaRPr lang="nl-NL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Spring Boot 101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5968538" y="245225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3" name="Oval 12"/>
          <p:cNvSpPr/>
          <p:nvPr/>
        </p:nvSpPr>
        <p:spPr>
          <a:xfrm>
            <a:off x="7817044" y="26446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4" name="Oval 13"/>
          <p:cNvSpPr/>
          <p:nvPr/>
        </p:nvSpPr>
        <p:spPr>
          <a:xfrm>
            <a:off x="5802728" y="3826277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sp>
        <p:nvSpPr>
          <p:cNvPr id="15" name="Oval 14"/>
          <p:cNvSpPr/>
          <p:nvPr/>
        </p:nvSpPr>
        <p:spPr>
          <a:xfrm>
            <a:off x="7299869" y="3630575"/>
            <a:ext cx="1147157" cy="764771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Spring Bean</a:t>
            </a:r>
            <a:endParaRPr lang="nl-NL" dirty="0"/>
          </a:p>
        </p:txBody>
      </p:sp>
      <p:cxnSp>
        <p:nvCxnSpPr>
          <p:cNvPr id="17" name="Straight Arrow Connector 16"/>
          <p:cNvCxnSpPr>
            <a:endCxn id="13" idx="2"/>
          </p:cNvCxnSpPr>
          <p:nvPr/>
        </p:nvCxnSpPr>
        <p:spPr>
          <a:xfrm>
            <a:off x="6949885" y="2896788"/>
            <a:ext cx="867159" cy="1302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5"/>
            <a:endCxn id="15" idx="1"/>
          </p:cNvCxnSpPr>
          <p:nvPr/>
        </p:nvCxnSpPr>
        <p:spPr>
          <a:xfrm>
            <a:off x="6947698" y="3105028"/>
            <a:ext cx="520168" cy="6375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4" idx="6"/>
          </p:cNvCxnSpPr>
          <p:nvPr/>
        </p:nvCxnSpPr>
        <p:spPr>
          <a:xfrm flipV="1">
            <a:off x="6949885" y="4131435"/>
            <a:ext cx="376520" cy="772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5" idx="7"/>
            <a:endCxn id="13" idx="4"/>
          </p:cNvCxnSpPr>
          <p:nvPr/>
        </p:nvCxnSpPr>
        <p:spPr>
          <a:xfrm flipV="1">
            <a:off x="8279029" y="3409448"/>
            <a:ext cx="111594" cy="333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n 26"/>
          <p:cNvSpPr/>
          <p:nvPr/>
        </p:nvSpPr>
        <p:spPr>
          <a:xfrm>
            <a:off x="6949885" y="4690773"/>
            <a:ext cx="636248" cy="288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9" name="Straight Arrow Connector 28"/>
          <p:cNvCxnSpPr>
            <a:stCxn id="14" idx="5"/>
          </p:cNvCxnSpPr>
          <p:nvPr/>
        </p:nvCxnSpPr>
        <p:spPr>
          <a:xfrm>
            <a:off x="6781888" y="4479050"/>
            <a:ext cx="167997" cy="2214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44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3" grpId="0" animBg="1"/>
      <p:bldP spid="14" grpId="0" animBg="1"/>
      <p:bldP spid="15" grpId="0" animBg="1"/>
      <p:bldP spid="27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14358</TotalTime>
  <Words>764</Words>
  <Application>Microsoft Office PowerPoint</Application>
  <PresentationFormat>On-screen Show (16:9)</PresentationFormat>
  <Paragraphs>203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Arial Unicode MS</vt:lpstr>
      <vt:lpstr>Calibri</vt:lpstr>
      <vt:lpstr>Wingdings</vt:lpstr>
      <vt:lpstr>Office-thema</vt:lpstr>
      <vt:lpstr>AMIS_WIDESCREEN</vt:lpstr>
      <vt:lpstr>Overview and History and Spring &amp; SpringBoot</vt:lpstr>
      <vt:lpstr>Agenda</vt:lpstr>
      <vt:lpstr>PowerPoint Presentation</vt:lpstr>
      <vt:lpstr>PowerPoint Presentation</vt:lpstr>
      <vt:lpstr>The Road to Spring</vt:lpstr>
      <vt:lpstr>PowerPoint Presentation</vt:lpstr>
      <vt:lpstr>PowerPoint Presentation</vt:lpstr>
      <vt:lpstr>PowerPoint Presentation</vt:lpstr>
      <vt:lpstr>Spring Fundamentals</vt:lpstr>
      <vt:lpstr>Spring Fundamentals</vt:lpstr>
      <vt:lpstr>Spring Fundamentals</vt:lpstr>
      <vt:lpstr>Template Pattern</vt:lpstr>
      <vt:lpstr>(2005:) Spring’s recommended  Application Guidelines and Architecture</vt:lpstr>
      <vt:lpstr>Spring’s recommended architecture</vt:lpstr>
      <vt:lpstr>PowerPoint Presentation</vt:lpstr>
      <vt:lpstr>Spring History</vt:lpstr>
      <vt:lpstr>Spring History</vt:lpstr>
      <vt:lpstr>Spring Framework – extends far beyond a bean container</vt:lpstr>
      <vt:lpstr>Spring – New Frontiers</vt:lpstr>
      <vt:lpstr>Spring Boot Takes an opinionated view of building production-ready Spring applications. Spring Boot favors convention over configuration and is designed to get you up  and running as quickly as possible. </vt:lpstr>
      <vt:lpstr>BUILD ANYTHING WITH SPRING BOOT</vt:lpstr>
      <vt:lpstr>Boot?</vt:lpstr>
      <vt:lpstr>PowerPoint Presentation</vt:lpstr>
      <vt:lpstr>Spring Boot – Release History</vt:lpstr>
      <vt:lpstr>PowerPoint Presentation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294</cp:revision>
  <dcterms:created xsi:type="dcterms:W3CDTF">2017-09-25T11:59:01Z</dcterms:created>
  <dcterms:modified xsi:type="dcterms:W3CDTF">2018-04-04T15:25:02Z</dcterms:modified>
</cp:coreProperties>
</file>